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Layouts/slideLayout96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96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9.xml" ContentType="application/vnd.openxmlformats-officedocument.presentationml.slideLayout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</p:sldIdLst>
  <p:sldSz cx="119983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9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5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6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1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5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6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7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1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2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3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4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7840" cy="1261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7840" cy="438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7840" cy="1261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8960" cy="438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8960" cy="438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7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76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76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hyperlink" Target="https://hackblossom.org/domestic-violence/" TargetMode="External"/><Relationship Id="rId3" Type="http://schemas.openxmlformats.org/officeDocument/2006/relationships/hyperlink" Target="http://www.crashoverridenetwork.com/" TargetMode="External"/><Relationship Id="rId4" Type="http://schemas.openxmlformats.org/officeDocument/2006/relationships/hyperlink" Target="https://iheartmob.org/" TargetMode="External"/><Relationship Id="rId5" Type="http://schemas.openxmlformats.org/officeDocument/2006/relationships/hyperlink" Target="https://www.privacyduck.com/" TargetMode="External"/><Relationship Id="rId6" Type="http://schemas.openxmlformats.org/officeDocument/2006/relationships/hyperlink" Target="https://resist.space/" TargetMode="External"/><Relationship Id="rId7" Type="http://schemas.openxmlformats.org/officeDocument/2006/relationships/hyperlink" Target="https://github.com/CyPurr-Collective/" TargetMode="External"/><Relationship Id="rId8" Type="http://schemas.openxmlformats.org/officeDocument/2006/relationships/slideLayout" Target="../slideLayouts/slideLayout3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8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6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548640" y="301320"/>
            <a:ext cx="10797840" cy="445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600" spc="-1" strike="noStrike">
                <a:solidFill>
                  <a:srgbClr val="04617b"/>
                </a:solidFill>
                <a:latin typeface="Source Sans Pro Light"/>
                <a:ea typeface="DejaVu Sans"/>
              </a:rPr>
              <a:t>How to Stop A Bully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552960" y="5216400"/>
            <a:ext cx="10789200" cy="172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r>
              <a:rPr b="1" lang="en-US" sz="3600" spc="-1" strike="noStrike">
                <a:solidFill>
                  <a:srgbClr val="dbf5f9"/>
                </a:solidFill>
                <a:latin typeface="Source Sans Pro"/>
                <a:ea typeface="DejaVu Sans"/>
              </a:rPr>
              <a:t>Threat Modeling in the Age of Cyber Harassment</a:t>
            </a:r>
            <a:endParaRPr b="0" lang="en-US" sz="3600" spc="-1" strike="noStrike">
              <a:latin typeface="Arial"/>
            </a:endParaRPr>
          </a:p>
          <a:p>
            <a:r>
              <a:rPr b="1" lang="en-US" sz="3600" spc="-1" strike="noStrike">
                <a:solidFill>
                  <a:srgbClr val="dbf5f9"/>
                </a:solidFill>
                <a:latin typeface="Source Sans Pro"/>
                <a:ea typeface="DejaVu Sans"/>
              </a:rPr>
              <a:t>Free University</a:t>
            </a:r>
            <a:endParaRPr b="0" lang="en-US" sz="3600" spc="-1" strike="noStrike">
              <a:latin typeface="Arial"/>
            </a:endParaRPr>
          </a:p>
          <a:p>
            <a:r>
              <a:rPr b="1" lang="en-US" sz="3600" spc="-1" strike="noStrike">
                <a:solidFill>
                  <a:srgbClr val="dbf5f9"/>
                </a:solidFill>
                <a:latin typeface="Source Sans Pro"/>
                <a:ea typeface="DejaVu Sans"/>
              </a:rPr>
              <a:t>3/24/18 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307" name="" descr=""/>
          <p:cNvPicPr/>
          <p:nvPr/>
        </p:nvPicPr>
        <p:blipFill>
          <a:blip r:embed="rId1"/>
          <a:stretch/>
        </p:blipFill>
        <p:spPr>
          <a:xfrm>
            <a:off x="7040880" y="0"/>
            <a:ext cx="4002480" cy="4204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357120" y="109440"/>
            <a:ext cx="107978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Source Sans Pro Light"/>
                <a:ea typeface="DejaVu Sans"/>
              </a:rPr>
              <a:t>Ways To Reduce Harm Before (Primary Intervention)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640080" y="1554480"/>
            <a:ext cx="8686080" cy="5760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Make A Plan (Threat Model)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Who Can Help Me?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What Can I Do?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Protect Passwords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Complicated Passwords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Password Managers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2FA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Twofactorauth.org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Phone Settings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GPS Location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Blocking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Private Browsing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Incognito Mode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Clear Cookies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26" name="CustomShape 3"/>
          <p:cNvSpPr/>
          <p:nvPr/>
        </p:nvSpPr>
        <p:spPr>
          <a:xfrm>
            <a:off x="6102360" y="1920240"/>
            <a:ext cx="524016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7" name="" descr=""/>
          <p:cNvPicPr/>
          <p:nvPr/>
        </p:nvPicPr>
        <p:blipFill>
          <a:blip r:embed="rId1"/>
          <a:stretch/>
        </p:blipFill>
        <p:spPr>
          <a:xfrm>
            <a:off x="5300280" y="1459800"/>
            <a:ext cx="5854680" cy="5854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599040" y="121320"/>
            <a:ext cx="107978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Source Sans Pro Light"/>
                <a:ea typeface="DejaVu Sans"/>
              </a:rPr>
              <a:t>Ways To Reduce Harm Before (Primary Intervention)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599040" y="1920240"/>
            <a:ext cx="524016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Secure Social Media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FB, Twitter, Insta Privacy Settings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Back Up Data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Sending What to Who?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Secret Accounts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Public Computers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Payment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Google Yourself!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Data Brokers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Privacy Duck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WHOIS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Own A website?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6102360" y="1920240"/>
            <a:ext cx="524016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1" name="" descr=""/>
          <p:cNvPicPr/>
          <p:nvPr/>
        </p:nvPicPr>
        <p:blipFill>
          <a:blip r:embed="rId1"/>
          <a:stretch/>
        </p:blipFill>
        <p:spPr>
          <a:xfrm>
            <a:off x="6110280" y="2286000"/>
            <a:ext cx="5319000" cy="3282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599040" y="121320"/>
            <a:ext cx="107978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Source Sans Pro Light"/>
                <a:ea typeface="DejaVu Sans"/>
              </a:rPr>
              <a:t>Ways To Reduce Harm After (Tertiary Intervention)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599040" y="1920240"/>
            <a:ext cx="524016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Primary Intervention Tactics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Crisis Helpline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Crash Override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HeartMob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Privacy Duck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Report It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Collect Evidence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Change Passwords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Phone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Use Alternative Apps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Change Number?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Reinstall Phone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6102360" y="1920240"/>
            <a:ext cx="524016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5" name="" descr=""/>
          <p:cNvPicPr/>
          <p:nvPr/>
        </p:nvPicPr>
        <p:blipFill>
          <a:blip r:embed="rId1"/>
          <a:stretch/>
        </p:blipFill>
        <p:spPr>
          <a:xfrm>
            <a:off x="5537520" y="1388160"/>
            <a:ext cx="5617440" cy="5560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CustomShape 1"/>
          <p:cNvSpPr/>
          <p:nvPr/>
        </p:nvSpPr>
        <p:spPr>
          <a:xfrm>
            <a:off x="599040" y="121320"/>
            <a:ext cx="10797480" cy="12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Source Sans Pro Light"/>
                <a:ea typeface="DejaVu Sans"/>
              </a:rPr>
              <a:t>Resources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37" name="CustomShape 2"/>
          <p:cNvSpPr/>
          <p:nvPr/>
        </p:nvSpPr>
        <p:spPr>
          <a:xfrm>
            <a:off x="599040" y="1920240"/>
            <a:ext cx="1073844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HackBlossom- </a:t>
            </a:r>
            <a:r>
              <a:rPr b="0" lang="en-US" sz="2800" spc="-1" strike="noStrike" u="sng">
                <a:solidFill>
                  <a:srgbClr val="0000ff"/>
                </a:solidFill>
                <a:uFillTx/>
                <a:latin typeface="Source Sans Pro"/>
                <a:ea typeface="DejaVu Sans"/>
                <a:hlinkClick r:id="rId2"/>
              </a:rPr>
              <a:t>https://hackblossom.org/domestic-violence/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Crash Override Network- </a:t>
            </a:r>
            <a:r>
              <a:rPr b="0" lang="en-US" sz="2800" spc="-1" strike="noStrike" u="sng">
                <a:solidFill>
                  <a:srgbClr val="0000ff"/>
                </a:solidFill>
                <a:uFillTx/>
                <a:latin typeface="Source Sans Pro"/>
                <a:ea typeface="DejaVu Sans"/>
                <a:hlinkClick r:id="rId3"/>
              </a:rPr>
              <a:t>http://www.crashoverridenetwork.com/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HeartMob- </a:t>
            </a:r>
            <a:r>
              <a:rPr b="0" lang="en-US" sz="2800" spc="-1" strike="noStrike" u="sng">
                <a:solidFill>
                  <a:srgbClr val="0000ff"/>
                </a:solidFill>
                <a:uFillTx/>
                <a:latin typeface="Source Sans Pro"/>
                <a:ea typeface="DejaVu Sans"/>
                <a:hlinkClick r:id="rId4"/>
              </a:rPr>
              <a:t>https://iheartmob.org/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Privacy Duck- </a:t>
            </a:r>
            <a:r>
              <a:rPr b="0" lang="en-US" sz="2800" spc="-1" strike="noStrike" u="sng">
                <a:solidFill>
                  <a:srgbClr val="0000ff"/>
                </a:solidFill>
                <a:uFillTx/>
                <a:latin typeface="Source Sans Pro"/>
                <a:ea typeface="DejaVu Sans"/>
                <a:hlinkClick r:id="rId5"/>
              </a:rPr>
              <a:t>https://www.privacyduck.com/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Without My Consent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Resist.Space- </a:t>
            </a:r>
            <a:r>
              <a:rPr b="0" lang="en-US" sz="2800" spc="-1" strike="noStrike" u="sng">
                <a:solidFill>
                  <a:srgbClr val="0000ff"/>
                </a:solidFill>
                <a:uFillTx/>
                <a:latin typeface="Source Sans Pro"/>
                <a:ea typeface="DejaVu Sans"/>
                <a:hlinkClick r:id="rId6"/>
              </a:rPr>
              <a:t>https://resist.space/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09"/>
              </a:spcAft>
            </a:pP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Other</a:t>
            </a:r>
            <a:endParaRPr b="0" lang="en-US" sz="2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Aft>
                <a:spcPts val="14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Tactical Tech Collective- </a:t>
            </a:r>
            <a:r>
              <a:rPr b="0" i="1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Holistic Security, Data Detox, My Shadow</a:t>
            </a:r>
            <a:endParaRPr b="0" lang="en-US" sz="2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Aft>
                <a:spcPts val="14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Cypurr Collective- </a:t>
            </a:r>
            <a:r>
              <a:rPr b="0" lang="en-US" sz="2800" spc="-1" strike="noStrike" u="sng">
                <a:solidFill>
                  <a:srgbClr val="0000ff"/>
                </a:solidFill>
                <a:uFillTx/>
                <a:latin typeface="Source Sans Pro"/>
                <a:ea typeface="DejaVu Sans"/>
                <a:hlinkClick r:id="rId7"/>
              </a:rPr>
              <a:t>https://github.com/CyPurr-Collective/</a:t>
            </a: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, Facebook</a:t>
            </a:r>
            <a:endParaRPr b="0" lang="en-US" sz="2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Aft>
                <a:spcPts val="14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Cryptoparty.in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" descr=""/>
          <p:cNvPicPr/>
          <p:nvPr/>
        </p:nvPicPr>
        <p:blipFill>
          <a:blip r:embed="rId1"/>
          <a:stretch/>
        </p:blipFill>
        <p:spPr>
          <a:xfrm>
            <a:off x="2926080" y="483480"/>
            <a:ext cx="6491520" cy="6827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599040" y="-174600"/>
            <a:ext cx="10797840" cy="680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04617b"/>
                </a:solidFill>
                <a:latin typeface="Source Sans Pro Black"/>
                <a:ea typeface="DejaVu Sans"/>
              </a:rPr>
              <a:t>THANK YOU!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340" name="" descr=""/>
          <p:cNvPicPr/>
          <p:nvPr/>
        </p:nvPicPr>
        <p:blipFill>
          <a:blip r:embed="rId1"/>
          <a:stretch/>
        </p:blipFill>
        <p:spPr>
          <a:xfrm>
            <a:off x="3383280" y="1188720"/>
            <a:ext cx="5394240" cy="4315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ustomShape 1"/>
          <p:cNvSpPr/>
          <p:nvPr/>
        </p:nvSpPr>
        <p:spPr>
          <a:xfrm>
            <a:off x="599040" y="121320"/>
            <a:ext cx="107978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  <a:ea typeface="DejaVu Sans"/>
              </a:rPr>
              <a:t>Overview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309" name="CustomShape 2"/>
          <p:cNvSpPr/>
          <p:nvPr/>
        </p:nvSpPr>
        <p:spPr>
          <a:xfrm>
            <a:off x="599040" y="1920240"/>
            <a:ext cx="1073880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Intros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Levels of Prevention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Threat Modeling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Ways To Reduce Harm Before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Ways to Reduce Harm After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Resources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310" name="" descr=""/>
          <p:cNvPicPr/>
          <p:nvPr/>
        </p:nvPicPr>
        <p:blipFill>
          <a:blip r:embed="rId2"/>
          <a:stretch/>
        </p:blipFill>
        <p:spPr>
          <a:xfrm>
            <a:off x="6431040" y="2377440"/>
            <a:ext cx="5364000" cy="3016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CustomShape 1"/>
          <p:cNvSpPr/>
          <p:nvPr/>
        </p:nvSpPr>
        <p:spPr>
          <a:xfrm>
            <a:off x="599040" y="121320"/>
            <a:ext cx="10797480" cy="12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  <a:ea typeface="DejaVu Sans"/>
              </a:rPr>
              <a:t>Who are we? Who are you?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312" name="CustomShape 2"/>
          <p:cNvSpPr/>
          <p:nvPr/>
        </p:nvSpPr>
        <p:spPr>
          <a:xfrm>
            <a:off x="599040" y="1920240"/>
            <a:ext cx="1073844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We are the…</a:t>
            </a:r>
            <a:endParaRPr b="0" lang="en-US" sz="3200" spc="-1" strike="noStrike">
              <a:latin typeface="Arial"/>
            </a:endParaRPr>
          </a:p>
          <a:p>
            <a:pPr lvl="1" marL="864000" indent="-32220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The Cypurr Collective: A group of folks that organize cybersecurity workshops and socials, looking to spread knowledge and talk about privacy rights! 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...and you are?</a:t>
            </a:r>
            <a:endParaRPr b="0" lang="en-US" sz="3200" spc="-1" strike="noStrike">
              <a:latin typeface="Arial"/>
            </a:endParaRPr>
          </a:p>
          <a:p>
            <a:pPr lvl="1" marL="864000" indent="-32220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Name</a:t>
            </a:r>
            <a:endParaRPr b="0" lang="en-US" sz="2800" spc="-1" strike="noStrike">
              <a:latin typeface="Arial"/>
            </a:endParaRPr>
          </a:p>
          <a:p>
            <a:pPr lvl="1" marL="864000" indent="-32220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Pronouns (i.e. he/him, she/her, they/them, ze/zer, etc)</a:t>
            </a:r>
            <a:endParaRPr b="0" lang="en-US" sz="2800" spc="-1" strike="noStrike">
              <a:latin typeface="Arial"/>
            </a:endParaRPr>
          </a:p>
          <a:p>
            <a:pPr lvl="1" marL="864000" indent="-32220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In a few words, what brings you here today?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stomShape 1"/>
          <p:cNvSpPr/>
          <p:nvPr/>
        </p:nvSpPr>
        <p:spPr>
          <a:xfrm>
            <a:off x="599040" y="121320"/>
            <a:ext cx="10797480" cy="12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Source Sans Pro Light"/>
                <a:ea typeface="DejaVu Sans"/>
              </a:rPr>
              <a:t>A few rules for this workshop …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14" name="CustomShape 2"/>
          <p:cNvSpPr/>
          <p:nvPr/>
        </p:nvSpPr>
        <p:spPr>
          <a:xfrm>
            <a:off x="599040" y="1920240"/>
            <a:ext cx="1073844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Share the space!</a:t>
            </a:r>
            <a:endParaRPr b="0" lang="en-US" sz="3200" spc="-1" strike="noStrike">
              <a:latin typeface="Arial"/>
            </a:endParaRPr>
          </a:p>
          <a:p>
            <a:pPr lvl="1" marL="864000" indent="-32220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Step Up Step Back: Ask a question, give a comment, leave room for others to speak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Stack!</a:t>
            </a:r>
            <a:endParaRPr b="0" lang="en-US" sz="3200" spc="-1" strike="noStrike">
              <a:latin typeface="Arial"/>
            </a:endParaRPr>
          </a:p>
          <a:p>
            <a:pPr lvl="1" marL="864000" indent="-32220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Raise your hand and we will put you on the speaking queue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Saf(er) Space</a:t>
            </a:r>
            <a:endParaRPr b="0" lang="en-US" sz="3200" spc="-1" strike="noStrike">
              <a:latin typeface="Arial"/>
            </a:endParaRPr>
          </a:p>
          <a:p>
            <a:pPr lvl="1" marL="864000" indent="-32220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We DO NOT tolerate language or behavior purposefully meant to demean or harm folks based on their identities</a:t>
            </a:r>
            <a:endParaRPr b="0" lang="en-US" sz="2800" spc="-1" strike="noStrike">
              <a:latin typeface="Arial"/>
            </a:endParaRPr>
          </a:p>
          <a:p>
            <a:pPr lvl="1" marL="864000" indent="-32220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No one should be forced to discuss their own experience/threat model/situation</a:t>
            </a:r>
            <a:endParaRPr b="0" lang="en-US" sz="2800" spc="-1" strike="noStrike">
              <a:latin typeface="Arial"/>
            </a:endParaRPr>
          </a:p>
          <a:p>
            <a:pPr lvl="1" marL="864000" indent="-32220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1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Consent</a:t>
            </a:r>
            <a:r>
              <a:rPr b="0" lang="en-US" sz="2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: Ask before helping someone out, before taking their device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Photo/Video- No photo/video without asking!</a:t>
            </a:r>
            <a:endParaRPr b="0" lang="en-US" sz="32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Bonus Rule: Try not to invalidate experiences!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23"/>
              </a:spcAft>
            </a:pP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CustomShape 1"/>
          <p:cNvSpPr/>
          <p:nvPr/>
        </p:nvSpPr>
        <p:spPr>
          <a:xfrm>
            <a:off x="1005840" y="2309040"/>
            <a:ext cx="9966240" cy="287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US" sz="88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WHAT IS CYBER HARASSMENT?</a:t>
            </a:r>
            <a:endParaRPr b="0" lang="en-US" sz="88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65760" y="1951560"/>
            <a:ext cx="11246400" cy="533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r>
              <a:rPr b="0" lang="en-US" sz="2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What is exactly is online harassment?</a:t>
            </a:r>
            <a:endParaRPr b="0" lang="en-US" sz="2200" spc="-1" strike="noStrike">
              <a:latin typeface="Arial"/>
            </a:endParaRPr>
          </a:p>
          <a:p>
            <a:endParaRPr b="0" lang="en-US" sz="2200" spc="-1" strike="noStrike">
              <a:latin typeface="Arial"/>
            </a:endParaRPr>
          </a:p>
          <a:p>
            <a:r>
              <a:rPr b="0" lang="en-US" sz="2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Online harassment includes a wide range of targeted behaviors including: threats, continued hateful messages, doxxing, DDoS attacks, swatting, defamation, and more. Online harassment can target (or come from) a group or individual and often has the expressed purpose of having the individual or group leave the internet, take down their content, or to dissuade them from publically having a point of view.</a:t>
            </a:r>
            <a:endParaRPr b="0" lang="en-US" sz="2200" spc="-1" strike="noStrike">
              <a:latin typeface="Arial"/>
            </a:endParaRPr>
          </a:p>
          <a:p>
            <a:endParaRPr b="0" lang="en-US" sz="2200" spc="-1" strike="noStrike">
              <a:latin typeface="Arial"/>
            </a:endParaRPr>
          </a:p>
          <a:p>
            <a:r>
              <a:rPr b="0" lang="en-US" sz="2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While there is space for debate and discussion online (as well as conflicting ideas!), what separates online harassment from healthy discourse is the focus on harm: including publishing personal information, sending threats with the intention to scare or harm, using discriminatory language against an individual, and even directly promoting harm against a person or organization. We believe in a free internet where individuals feel safe to connect and speak freely, regardless of their religion, identity, or political ideology.</a:t>
            </a:r>
            <a:endParaRPr b="0" lang="en-US" sz="2200" spc="-1" strike="noStrike">
              <a:latin typeface="Arial"/>
            </a:endParaRPr>
          </a:p>
          <a:p>
            <a:endParaRPr b="0" lang="en-US" sz="2200" spc="-1" strike="noStrike"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65760" y="312120"/>
            <a:ext cx="6765840" cy="83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r>
              <a:rPr b="0" lang="en-US" sz="48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Heart Mob Definition...</a:t>
            </a:r>
            <a:endParaRPr b="0" lang="en-US" sz="4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599040" y="121320"/>
            <a:ext cx="107978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  <a:ea typeface="DejaVu Sans"/>
              </a:rPr>
              <a:t>Red Flags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319" name="CustomShape 2"/>
          <p:cNvSpPr/>
          <p:nvPr/>
        </p:nvSpPr>
        <p:spPr>
          <a:xfrm>
            <a:off x="599040" y="1920240"/>
            <a:ext cx="1073880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409"/>
              </a:spcAft>
            </a:pPr>
            <a:endParaRPr b="0" lang="en-US" sz="1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Your partner frequently asks to see your computer or cell phone, or takes it.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Your partner demands passwords to your computer or cell phone.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Your partner wants login information for your email, banking, shopping, or social media accounts.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Your partner is known to be "good with computers" and handles your computer tasks.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Your partner gives you devices that they've set-up for you.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Your partner spends a significant amount of time on their computer and is unusually secretive about it.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Your partner makes vague references to activities or conversations they were not present for.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Your partner gets unexpectedly angry towards a person you've recently communicated with.</a:t>
            </a:r>
            <a:endParaRPr b="0" lang="en-US" sz="3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Your partner threatens to reveal embarrassing information about you.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09"/>
              </a:spcAft>
            </a:pP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365760" y="322200"/>
            <a:ext cx="7771680" cy="77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r>
              <a:rPr b="0" lang="en-US" sz="44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Intro to Threat Modeling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21" name="CustomShape 2"/>
          <p:cNvSpPr/>
          <p:nvPr/>
        </p:nvSpPr>
        <p:spPr>
          <a:xfrm>
            <a:off x="365760" y="2335320"/>
            <a:ext cx="5760000" cy="416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What Am I Protecting?</a:t>
            </a:r>
            <a:endParaRPr b="0" lang="en-US" sz="3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Who Am I Protecting it From?</a:t>
            </a:r>
            <a:endParaRPr b="0" lang="en-US" sz="3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How Likely is It That I Need to Protect It?</a:t>
            </a:r>
            <a:endParaRPr b="0" lang="en-US" sz="3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What Are The Consequences if I Fail?</a:t>
            </a:r>
            <a:endParaRPr b="0" lang="en-US" sz="3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Source Sans Pro"/>
                <a:ea typeface="DejaVu Sans"/>
              </a:rPr>
              <a:t>What Am I Willing to Do To Protect It?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322" name="" descr=""/>
          <p:cNvPicPr/>
          <p:nvPr/>
        </p:nvPicPr>
        <p:blipFill>
          <a:blip r:embed="rId1"/>
          <a:stretch/>
        </p:blipFill>
        <p:spPr>
          <a:xfrm>
            <a:off x="6667200" y="2103120"/>
            <a:ext cx="4762080" cy="4762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" descr=""/>
          <p:cNvPicPr/>
          <p:nvPr/>
        </p:nvPicPr>
        <p:blipFill>
          <a:blip r:embed="rId1"/>
          <a:stretch/>
        </p:blipFill>
        <p:spPr>
          <a:xfrm>
            <a:off x="-10972800" y="-3779640"/>
            <a:ext cx="8229240" cy="6399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</TotalTime>
  <Application>LibreOffice/5.4.2.2$MacOSX_X86_64 LibreOffice_project/22b09f6418e8c2d508a9eaf86b2399209b0990f4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2018-03-23T11:07:15Z</dcterms:created>
  <dc:creator/>
  <dc:description/>
  <dc:language>en-US</dc:language>
  <cp:lastModifiedBy/>
  <dcterms:modified xsi:type="dcterms:W3CDTF">2018-03-23T15:53:13Z</dcterms:modified>
  <cp:revision>12</cp:revision>
  <dc:subject/>
  <dc:title/>
</cp:coreProperties>
</file>